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0"/>
  </p:notesMasterIdLst>
  <p:sldIdLst>
    <p:sldId id="256" r:id="rId2"/>
    <p:sldId id="257" r:id="rId3"/>
    <p:sldId id="280" r:id="rId4"/>
    <p:sldId id="320" r:id="rId5"/>
    <p:sldId id="321" r:id="rId6"/>
    <p:sldId id="322" r:id="rId7"/>
    <p:sldId id="323" r:id="rId8"/>
    <p:sldId id="32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/>
    <p:restoredTop sz="93073" autoAdjust="0"/>
  </p:normalViewPr>
  <p:slideViewPr>
    <p:cSldViewPr snapToGrid="0" snapToObjects="1">
      <p:cViewPr>
        <p:scale>
          <a:sx n="80" d="100"/>
          <a:sy n="80" d="100"/>
        </p:scale>
        <p:origin x="-106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90" y="2113807"/>
            <a:ext cx="5518291" cy="363190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Word Processing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4: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Structuring Text Content in Documents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210" y="1859286"/>
            <a:ext cx="3868340" cy="4152996"/>
          </a:xfrm>
        </p:spPr>
        <p:txBody>
          <a:bodyPr>
            <a:normAutofit/>
          </a:bodyPr>
          <a:lstStyle/>
          <a:p>
            <a:r>
              <a:rPr lang="en-US" dirty="0"/>
              <a:t>7.4.1: Apply a column layout to text in a document as appropriate for the content (e.g., article, newsletter).</a:t>
            </a:r>
          </a:p>
          <a:p>
            <a:r>
              <a:rPr lang="en-US" dirty="0"/>
              <a:t>7.4.2: Apply simple numbered and bulleted lists in a document to make content easier to read and understand.</a:t>
            </a:r>
          </a:p>
          <a:p>
            <a:r>
              <a:rPr lang="en-US" dirty="0"/>
              <a:t>7.4.3: Format numbered and bulleted lists to produce a multi-level outline in a document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0" y="1832167"/>
            <a:ext cx="3887391" cy="4236124"/>
          </a:xfrm>
        </p:spPr>
        <p:txBody>
          <a:bodyPr>
            <a:normAutofit/>
          </a:bodyPr>
          <a:lstStyle/>
          <a:p>
            <a:r>
              <a:rPr lang="en-US" dirty="0"/>
              <a:t>7.4.4: Create a table in a word-processing document, and enter and move data in the table.</a:t>
            </a:r>
          </a:p>
          <a:p>
            <a:r>
              <a:rPr lang="en-US" dirty="0"/>
              <a:t>7.4.5: Convert a body of text into a table structure in a document to make content easier to read and understand.</a:t>
            </a:r>
          </a:p>
          <a:p>
            <a:r>
              <a:rPr lang="en-US" dirty="0"/>
              <a:t>7.4.6: Apply formatting to table rows, columns and cells in a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1" y="1690987"/>
            <a:ext cx="4044519" cy="4559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People </a:t>
            </a:r>
            <a:r>
              <a:rPr lang="en-US" sz="2000" dirty="0"/>
              <a:t>today usually prefer content that is brief, easy to scan, clear and </a:t>
            </a:r>
            <a:r>
              <a:rPr lang="en-US" sz="2000" dirty="0" smtClean="0"/>
              <a:t>direct.</a:t>
            </a:r>
          </a:p>
          <a:p>
            <a:pPr lvl="1"/>
            <a:r>
              <a:rPr lang="en-US" b="1" dirty="0" smtClean="0"/>
              <a:t>Bulleted </a:t>
            </a:r>
            <a:r>
              <a:rPr lang="en-US" b="1" dirty="0"/>
              <a:t>lists </a:t>
            </a:r>
            <a:r>
              <a:rPr lang="en-US" b="1" dirty="0" smtClean="0"/>
              <a:t>– </a:t>
            </a:r>
            <a:r>
              <a:rPr lang="en-US" dirty="0" smtClean="0"/>
              <a:t>are </a:t>
            </a:r>
            <a:r>
              <a:rPr lang="en-US" dirty="0"/>
              <a:t>often </a:t>
            </a:r>
            <a:r>
              <a:rPr lang="en-US" dirty="0" smtClean="0"/>
              <a:t>circles and do </a:t>
            </a:r>
            <a:r>
              <a:rPr lang="en-US" dirty="0"/>
              <a:t>not specify any order or ranking</a:t>
            </a:r>
            <a:endParaRPr lang="en-US" b="1" dirty="0" smtClean="0"/>
          </a:p>
          <a:p>
            <a:pPr lvl="1"/>
            <a:r>
              <a:rPr lang="en-US" b="1" dirty="0" smtClean="0"/>
              <a:t>Numbered Lists – </a:t>
            </a:r>
            <a:r>
              <a:rPr lang="en-US" dirty="0" smtClean="0"/>
              <a:t>(or “ordered lists”) </a:t>
            </a:r>
            <a:r>
              <a:rPr lang="en-US" dirty="0"/>
              <a:t>specify the order or sequence of list items. </a:t>
            </a:r>
            <a:endParaRPr lang="en-US" dirty="0" smtClean="0"/>
          </a:p>
          <a:p>
            <a:pPr lvl="1"/>
            <a:r>
              <a:rPr lang="en-US" b="1" dirty="0"/>
              <a:t>Multilevel </a:t>
            </a:r>
            <a:r>
              <a:rPr lang="en-US" b="1" dirty="0" smtClean="0"/>
              <a:t>List – </a:t>
            </a:r>
            <a:r>
              <a:rPr lang="en-US" dirty="0" smtClean="0"/>
              <a:t>available in Microsoft </a:t>
            </a:r>
            <a:r>
              <a:rPr lang="en-US" dirty="0"/>
              <a:t>Word </a:t>
            </a:r>
            <a:r>
              <a:rPr lang="en-US" dirty="0" smtClean="0"/>
              <a:t>for creating </a:t>
            </a:r>
            <a:r>
              <a:rPr lang="en-US" dirty="0"/>
              <a:t>an outline formatted </a:t>
            </a:r>
            <a:r>
              <a:rPr lang="en-US" dirty="0" smtClean="0"/>
              <a:t>list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Lists </a:t>
            </a:r>
            <a:r>
              <a:rPr lang="en-US" sz="2000" dirty="0"/>
              <a:t>highlight key points and make text stand out on a page. They both can be used to create an outline format of content in your document. 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730069" y="1577761"/>
            <a:ext cx="4205375" cy="3746955"/>
            <a:chOff x="3455720" y="1445761"/>
            <a:chExt cx="5545774" cy="49359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60" t="6047" r="46349" b="29830"/>
            <a:stretch/>
          </p:blipFill>
          <p:spPr bwMode="auto">
            <a:xfrm>
              <a:off x="5997037" y="1690987"/>
              <a:ext cx="3004457" cy="4690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7" t="10918" r="46075" b="58401"/>
            <a:stretch/>
          </p:blipFill>
          <p:spPr bwMode="auto">
            <a:xfrm>
              <a:off x="3455720" y="2042556"/>
              <a:ext cx="2968831" cy="2244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6889" r="66140" b="89350"/>
            <a:stretch/>
          </p:blipFill>
          <p:spPr bwMode="auto">
            <a:xfrm>
              <a:off x="5997037" y="1755569"/>
              <a:ext cx="393864" cy="27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4" t="2943" r="91422" b="93526"/>
            <a:stretch/>
          </p:blipFill>
          <p:spPr bwMode="auto">
            <a:xfrm>
              <a:off x="5997037" y="1445761"/>
              <a:ext cx="548244" cy="25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52106" y="3848739"/>
            <a:ext cx="1805050" cy="2303165"/>
            <a:chOff x="4572000" y="3831476"/>
            <a:chExt cx="2095381" cy="26880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43" t="10388" r="43686" b="49352"/>
            <a:stretch/>
          </p:blipFill>
          <p:spPr bwMode="auto">
            <a:xfrm>
              <a:off x="4572000" y="4168238"/>
              <a:ext cx="2095381" cy="235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9" t="6555" r="61437" b="89141"/>
            <a:stretch/>
          </p:blipFill>
          <p:spPr bwMode="auto">
            <a:xfrm>
              <a:off x="4572000" y="3831476"/>
              <a:ext cx="352670" cy="33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ight Arrow 6"/>
          <p:cNvSpPr/>
          <p:nvPr/>
        </p:nvSpPr>
        <p:spPr>
          <a:xfrm>
            <a:off x="3693226" y="3955617"/>
            <a:ext cx="1036843" cy="1899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3" r="33647" b="29477"/>
          <a:stretch/>
        </p:blipFill>
        <p:spPr bwMode="auto">
          <a:xfrm>
            <a:off x="572465" y="2276777"/>
            <a:ext cx="8037146" cy="3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</a:t>
            </a:r>
            <a:r>
              <a:rPr lang="en-US" sz="2400" dirty="0" smtClean="0"/>
              <a:t>create bullet lists, numbered lists, and multilevel lists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5099478"/>
            <a:ext cx="5390866" cy="101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629098" y="5385386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350" y="2648196"/>
            <a:ext cx="4322617" cy="3364970"/>
          </a:xfrm>
        </p:spPr>
        <p:txBody>
          <a:bodyPr>
            <a:noAutofit/>
          </a:bodyPr>
          <a:lstStyle/>
          <a:p>
            <a:pPr lvl="1"/>
            <a:r>
              <a:rPr lang="en-US" sz="2000" b="1" dirty="0" smtClean="0"/>
              <a:t>Table</a:t>
            </a:r>
            <a:r>
              <a:rPr lang="en-US" sz="2000" dirty="0" smtClean="0"/>
              <a:t> </a:t>
            </a:r>
            <a:r>
              <a:rPr lang="en-US" sz="2000" dirty="0"/>
              <a:t>is arranged in rows and columns that create a grid for </a:t>
            </a:r>
            <a:r>
              <a:rPr lang="en-US" sz="2000" dirty="0" smtClean="0"/>
              <a:t>information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b="1" dirty="0" smtClean="0"/>
              <a:t>Columns</a:t>
            </a:r>
            <a:r>
              <a:rPr lang="en-US" sz="2000" dirty="0" smtClean="0"/>
              <a:t> </a:t>
            </a:r>
            <a:r>
              <a:rPr lang="en-US" sz="2000" dirty="0"/>
              <a:t>run vertically (up and </a:t>
            </a:r>
            <a:r>
              <a:rPr lang="en-US" sz="2000" dirty="0" smtClean="0"/>
              <a:t>down) and contain information.</a:t>
            </a:r>
          </a:p>
          <a:p>
            <a:pPr lvl="1"/>
            <a:r>
              <a:rPr lang="en-US" sz="2000" b="1" dirty="0" smtClean="0"/>
              <a:t>Rows</a:t>
            </a:r>
            <a:r>
              <a:rPr lang="en-US" sz="2000" dirty="0" smtClean="0"/>
              <a:t> </a:t>
            </a:r>
            <a:r>
              <a:rPr lang="en-US" sz="2000" dirty="0"/>
              <a:t>run horizontally (left to right</a:t>
            </a:r>
            <a:r>
              <a:rPr lang="en-US" sz="2000" dirty="0" smtClean="0"/>
              <a:t>) and contain information.</a:t>
            </a:r>
          </a:p>
          <a:p>
            <a:pPr lvl="1"/>
            <a:r>
              <a:rPr lang="en-US" sz="2000" b="1" dirty="0" smtClean="0"/>
              <a:t>Cell </a:t>
            </a:r>
            <a:r>
              <a:rPr lang="en-US" sz="2000" dirty="0" smtClean="0"/>
              <a:t>is each </a:t>
            </a:r>
            <a:r>
              <a:rPr lang="en-US" sz="2000" dirty="0"/>
              <a:t>rectangular box in a table — where a column and a row </a:t>
            </a:r>
            <a:r>
              <a:rPr lang="en-US" sz="2000" dirty="0" smtClean="0"/>
              <a:t>intersect</a:t>
            </a:r>
            <a:r>
              <a:rPr lang="en-US" dirty="0" smtClean="0"/>
              <a:t>.</a:t>
            </a:r>
            <a:endParaRPr lang="en-US" sz="19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27435" r="34545" b="16396"/>
          <a:stretch/>
        </p:blipFill>
        <p:spPr bwMode="auto">
          <a:xfrm>
            <a:off x="4641021" y="2802576"/>
            <a:ext cx="4451765" cy="29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821" y="1718833"/>
            <a:ext cx="8354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Tables can be used in many ways to organize information to show a relationship between data or create structure for your content. </a:t>
            </a:r>
          </a:p>
        </p:txBody>
      </p:sp>
    </p:spTree>
    <p:extLst>
      <p:ext uri="{BB962C8B-B14F-4D97-AF65-F5344CB8AC3E}">
        <p14:creationId xmlns:p14="http://schemas.microsoft.com/office/powerpoint/2010/main" val="19274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Styles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821" y="1718833"/>
            <a:ext cx="835429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Table Styles </a:t>
            </a:r>
            <a:r>
              <a:rPr lang="en-US" sz="2000" dirty="0" smtClean="0"/>
              <a:t>are preset </a:t>
            </a:r>
            <a:r>
              <a:rPr lang="en-US" sz="2000" dirty="0"/>
              <a:t>designs for your table that includes border and cell </a:t>
            </a:r>
            <a:r>
              <a:rPr lang="en-US" sz="2000" dirty="0" smtClean="0"/>
              <a:t>coloring. Once </a:t>
            </a:r>
            <a:r>
              <a:rPr lang="en-US" sz="2000" dirty="0"/>
              <a:t>a table is created the </a:t>
            </a:r>
            <a:r>
              <a:rPr lang="en-US" sz="2000" b="1" dirty="0"/>
              <a:t>Table Tools </a:t>
            </a:r>
            <a:r>
              <a:rPr lang="en-US" sz="2000" dirty="0"/>
              <a:t>tab appears with 2 options for styling your </a:t>
            </a:r>
            <a:r>
              <a:rPr lang="en-US" sz="2000" dirty="0" smtClean="0"/>
              <a:t>table:</a:t>
            </a:r>
          </a:p>
          <a:p>
            <a:r>
              <a:rPr lang="en-US" sz="2000" b="1" dirty="0" smtClean="0"/>
              <a:t>Design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Shading</a:t>
            </a:r>
            <a:r>
              <a:rPr lang="en-US" sz="2000" dirty="0" smtClean="0"/>
              <a:t> gives </a:t>
            </a:r>
            <a:r>
              <a:rPr lang="en-US" sz="2000" dirty="0"/>
              <a:t>you the option of selecting specific cells in your table and applying a color or shading to them. 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/>
              <a:t>Borders</a:t>
            </a:r>
            <a:r>
              <a:rPr lang="en-US" sz="2000" dirty="0"/>
              <a:t> </a:t>
            </a:r>
            <a:r>
              <a:rPr lang="en-US" sz="2000" dirty="0" smtClean="0"/>
              <a:t>provides </a:t>
            </a:r>
            <a:r>
              <a:rPr lang="en-US" sz="2000" dirty="0"/>
              <a:t>quick access to select where a border will appear – for just a single cell, a selection of cells or the entire table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Layout </a:t>
            </a:r>
            <a:r>
              <a:rPr lang="en-US" sz="2000" dirty="0" smtClean="0"/>
              <a:t>– provides access </a:t>
            </a:r>
            <a:r>
              <a:rPr lang="en-US" sz="2000" dirty="0"/>
              <a:t>to commands that change the basic layout of the table. </a:t>
            </a:r>
            <a:endParaRPr lang="en-US" sz="2000" dirty="0"/>
          </a:p>
          <a:p>
            <a:endParaRPr lang="en-US" sz="2000" dirty="0"/>
          </a:p>
          <a:p>
            <a:pPr lvl="1"/>
            <a:r>
              <a:rPr lang="en-US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/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38667" b="82468"/>
          <a:stretch/>
        </p:blipFill>
        <p:spPr bwMode="auto">
          <a:xfrm>
            <a:off x="1911929" y="4868281"/>
            <a:ext cx="5795158" cy="128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821" y="1718833"/>
            <a:ext cx="417417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you are looking to organize a large amount of text into a small viewing area, </a:t>
            </a:r>
            <a:r>
              <a:rPr lang="en-US" sz="2000" b="1" dirty="0"/>
              <a:t>columns</a:t>
            </a:r>
            <a:r>
              <a:rPr lang="en-US" sz="2000" dirty="0"/>
              <a:t> are the tool to use!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b="1" dirty="0"/>
              <a:t>column</a:t>
            </a:r>
            <a:r>
              <a:rPr lang="en-US" sz="2000" dirty="0"/>
              <a:t> is a vertical division of text on a page, separated by a rule or blank space.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Most </a:t>
            </a:r>
            <a:r>
              <a:rPr lang="en-US" sz="2000" dirty="0"/>
              <a:t>commonly used </a:t>
            </a:r>
            <a:r>
              <a:rPr lang="en-US" sz="2000" dirty="0" smtClean="0"/>
              <a:t>in: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ewspapers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Flyers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Newsletters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/>
          </a:p>
          <a:p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3409" r="68968" b="53126"/>
          <a:stretch/>
        </p:blipFill>
        <p:spPr bwMode="auto">
          <a:xfrm>
            <a:off x="5920553" y="1989691"/>
            <a:ext cx="2784059" cy="30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Image result for NEWS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60" y="3910532"/>
            <a:ext cx="1984480" cy="25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3" r="33647" b="29477"/>
          <a:stretch/>
        </p:blipFill>
        <p:spPr bwMode="auto">
          <a:xfrm>
            <a:off x="572465" y="2276777"/>
            <a:ext cx="8037146" cy="3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</a:t>
            </a:r>
            <a:r>
              <a:rPr lang="en-US" sz="2400" dirty="0" smtClean="0"/>
              <a:t>create tables, manage tables, and </a:t>
            </a:r>
            <a:r>
              <a:rPr lang="en-US" sz="2400" smtClean="0"/>
              <a:t>create columns</a:t>
            </a: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6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2006" y="5099478"/>
            <a:ext cx="5390866" cy="101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608006" y="5745174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491</Words>
  <Application>Microsoft Office PowerPoint</Application>
  <PresentationFormat>On-screen Show (4:3)</PresentationFormat>
  <Paragraphs>65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ICT Word Processing Lesson 4:  Structuring Text Content in Documents</vt:lpstr>
      <vt:lpstr>Objectives – Lesson 4</vt:lpstr>
      <vt:lpstr>Lists</vt:lpstr>
      <vt:lpstr>Let’s Watch the Video</vt:lpstr>
      <vt:lpstr>Tables</vt:lpstr>
      <vt:lpstr>Table Styles</vt:lpstr>
      <vt:lpstr>Columns</vt:lpstr>
      <vt:lpstr>Let’s Watch the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CLAUDIA</cp:lastModifiedBy>
  <cp:revision>205</cp:revision>
  <dcterms:created xsi:type="dcterms:W3CDTF">2015-10-05T10:58:57Z</dcterms:created>
  <dcterms:modified xsi:type="dcterms:W3CDTF">2017-07-11T21:33:42Z</dcterms:modified>
</cp:coreProperties>
</file>